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69DA896-CD73-4409-80EE-2791C84B82DD}">
  <a:tblStyle styleId="{169DA896-CD73-4409-80EE-2791C84B82D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685800" y="2840054"/>
            <a:ext cx="7772400" cy="784738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8229600" cy="3725681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0"/>
            <a:ext cx="3994526" cy="3725681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92274" y="1200150"/>
            <a:ext cx="3994526" cy="3725681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2400">
                <a:solidFill>
                  <a:schemeClr val="dk1"/>
                </a:solidFill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1"/>
            <a:ext cx="548700" cy="393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sz="1300">
              <a:solidFill>
                <a:schemeClr val="dk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Shape 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50" y="0"/>
            <a:ext cx="8955700" cy="9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" name="Shape 35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36" name="Shape 36"/>
          <p:cNvSpPr txBox="1"/>
          <p:nvPr/>
        </p:nvSpPr>
        <p:spPr>
          <a:xfrm>
            <a:off x="45025" y="900400"/>
            <a:ext cx="90990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highlight>
                  <a:srgbClr val="0B5394"/>
                </a:highlight>
              </a:rPr>
              <a:t>World’s Best Workforce 2016-17</a:t>
            </a:r>
            <a:endParaRPr sz="36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sp>
        <p:nvSpPr>
          <p:cNvPr id="37" name="Shape 37"/>
          <p:cNvSpPr txBox="1"/>
          <p:nvPr/>
        </p:nvSpPr>
        <p:spPr>
          <a:xfrm>
            <a:off x="45025" y="1521625"/>
            <a:ext cx="9099000" cy="3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School Readiness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Achievement Gap Reduction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Literacy by third grade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Career and College Readiness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Graduation Rate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Staff Development Plan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hape 98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9" name="Shape 99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00" name="Shape 100"/>
          <p:cNvGraphicFramePr/>
          <p:nvPr/>
        </p:nvGraphicFramePr>
        <p:xfrm>
          <a:off x="152400" y="971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193400"/>
                <a:gridCol w="2193400"/>
                <a:gridCol w="2193400"/>
                <a:gridCol w="2193400"/>
              </a:tblGrid>
              <a:tr h="44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Reading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4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Non FRP vs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5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Grade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Gap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Non-FRP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12.66%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69.41%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56.76%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12.01%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67.57%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55.56%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16.91%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79.41%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62.50%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26.48%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69.72%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43.24%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26.05%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74.77%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48.72%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31.55%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73.21%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41.67%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19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Total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21.14%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72.36%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51.22%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hape 105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06" name="Shape 106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07" name="Shape 107"/>
          <p:cNvGraphicFramePr/>
          <p:nvPr/>
        </p:nvGraphicFramePr>
        <p:xfrm>
          <a:off x="152400" y="971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193400"/>
                <a:gridCol w="2193400"/>
                <a:gridCol w="2193400"/>
                <a:gridCol w="2193400"/>
              </a:tblGrid>
              <a:tr h="447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Math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47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Non FRP vs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57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Grade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Gap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Non-FRP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15.74%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94.12%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78.38%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13.21%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90.99%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77.78%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12.11%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69.61%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57.50%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34.16%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78.90%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44.74%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18.36%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74.77%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56.41%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32.14%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69.64%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37.50%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3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Total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20.93%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79.23%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58.30%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Shape 112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13" name="Shape 113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14" name="Shape 114"/>
          <p:cNvGraphicFramePr/>
          <p:nvPr/>
        </p:nvGraphicFramePr>
        <p:xfrm>
          <a:off x="152400" y="971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193400"/>
                <a:gridCol w="2193400"/>
                <a:gridCol w="2193400"/>
                <a:gridCol w="2193400"/>
              </a:tblGrid>
              <a:tr h="801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0-10%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11-18%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19-50%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2017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71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Science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Percent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571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Non FRP vs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Proficient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583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Grade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Gap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Non-FRP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White FRP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766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14.26%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74.26%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60.00%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766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16.96%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60.71%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43.75%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766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Total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16.00%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67.14%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51.14%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Shape 119"/>
          <p:cNvCxnSpPr/>
          <p:nvPr/>
        </p:nvCxnSpPr>
        <p:spPr>
          <a:xfrm>
            <a:off x="-1200" y="6346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graphicFrame>
        <p:nvGraphicFramePr>
          <p:cNvPr id="120" name="Shape 120"/>
          <p:cNvGraphicFramePr/>
          <p:nvPr/>
        </p:nvGraphicFramePr>
        <p:xfrm>
          <a:off x="0" y="645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614050"/>
                <a:gridCol w="1054850"/>
                <a:gridCol w="1741400"/>
                <a:gridCol w="2247875"/>
                <a:gridCol w="2157850"/>
              </a:tblGrid>
              <a:tr h="329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2016/17 SPED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15.4%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Granite Ridge Rank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Border District Rank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329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2016/17 FR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37.7%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29.50%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State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76.20%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78.70%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6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T6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78.40%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87.90%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1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2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80.30%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90.00%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3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1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57.40%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72.10%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3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1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68.80%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2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3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58.90%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74.60%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1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1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57.50%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72.10%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3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3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12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2017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56.80%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65.10%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4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highlight>
                            <a:srgbClr val="FFFFFF"/>
                          </a:highlight>
                        </a:rPr>
                        <a:t>4</a:t>
                      </a:r>
                      <a:endParaRPr b="1" sz="1800">
                        <a:highlight>
                          <a:srgbClr val="FFFFFF"/>
                        </a:highlight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121" name="Shape 121"/>
          <p:cNvSpPr txBox="1"/>
          <p:nvPr/>
        </p:nvSpPr>
        <p:spPr>
          <a:xfrm>
            <a:off x="-5250" y="101300"/>
            <a:ext cx="9099000" cy="5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Grade 3 Literacy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/>
        </p:nvSpPr>
        <p:spPr>
          <a:xfrm>
            <a:off x="-5250" y="0"/>
            <a:ext cx="90990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highlight>
                  <a:srgbClr val="0B5394"/>
                </a:highlight>
              </a:rPr>
              <a:t>Career and College Readiness  (ACT)</a:t>
            </a:r>
            <a:endParaRPr sz="18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27" name="Shape 127"/>
          <p:cNvGraphicFramePr/>
          <p:nvPr/>
        </p:nvGraphicFramePr>
        <p:xfrm>
          <a:off x="44550" y="513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321175"/>
                <a:gridCol w="958725"/>
                <a:gridCol w="1646825"/>
                <a:gridCol w="2592225"/>
                <a:gridCol w="2535950"/>
              </a:tblGrid>
              <a:tr h="268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SPED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15.4%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Granite Ridge Rank (7)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Border District Rank (8)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268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FR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37.7%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29.50%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221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State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2008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21.7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2009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22.0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2010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22.9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22.1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2011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22.9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22.2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22.8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22.6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2013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23.0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22.6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6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2014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22.9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21.2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68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2015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22.7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22.8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68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21.1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19.7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6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5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68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2017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21.5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</a:rPr>
                        <a:t>20.9</a:t>
                      </a:r>
                      <a:endParaRPr b="1" sz="16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</a:t>
                      </a:r>
                      <a:endParaRPr sz="16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" name="Shape 132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33" name="Shape 133"/>
          <p:cNvSpPr txBox="1"/>
          <p:nvPr/>
        </p:nvSpPr>
        <p:spPr>
          <a:xfrm>
            <a:off x="0" y="0"/>
            <a:ext cx="9144000" cy="6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  <a:highlight>
                  <a:srgbClr val="0B5394"/>
                </a:highlight>
              </a:rPr>
              <a:t>Career and College Readiness (Developmental Classes) </a:t>
            </a:r>
            <a:endParaRPr sz="28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34" name="Shape 134"/>
          <p:cNvGraphicFramePr/>
          <p:nvPr/>
        </p:nvGraphicFramePr>
        <p:xfrm>
          <a:off x="0" y="80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722075"/>
                <a:gridCol w="1270050"/>
                <a:gridCol w="2220375"/>
                <a:gridCol w="2220325"/>
                <a:gridCol w="1668875"/>
              </a:tblGrid>
              <a:tr h="353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Developmental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Classes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% in Dev. Classes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Granite Ridge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Border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262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SPED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15.40%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62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FR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37.70%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29.50%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14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State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2008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29.00%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19.00%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2009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27.00%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17.00%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28.00%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23.00%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27.00%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13.00%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27.00%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15.00%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24.00%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10.00%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74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22.00%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24.00%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14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21.00%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8.00%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hape 139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40" name="Shape 140"/>
          <p:cNvSpPr txBox="1"/>
          <p:nvPr/>
        </p:nvSpPr>
        <p:spPr>
          <a:xfrm>
            <a:off x="0" y="0"/>
            <a:ext cx="9144000" cy="6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  <a:highlight>
                  <a:srgbClr val="0B5394"/>
                </a:highlight>
              </a:rPr>
              <a:t>Career and College Readiness (% Attending College) </a:t>
            </a:r>
            <a:endParaRPr sz="28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41" name="Shape 141"/>
          <p:cNvGraphicFramePr/>
          <p:nvPr/>
        </p:nvGraphicFramePr>
        <p:xfrm>
          <a:off x="0" y="928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198925"/>
                <a:gridCol w="1202675"/>
                <a:gridCol w="2398975"/>
                <a:gridCol w="2500575"/>
                <a:gridCol w="1769025"/>
              </a:tblGrid>
              <a:tr h="402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Percent Attending College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Granite Ridge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Border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30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SPED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15.40%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30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FR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37.70%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29.50%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1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State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86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73.00%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86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78.00%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1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70.00%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69.00%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6" name="Shape 146"/>
          <p:cNvCxnSpPr/>
          <p:nvPr/>
        </p:nvCxnSpPr>
        <p:spPr>
          <a:xfrm>
            <a:off x="10175" y="523375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47" name="Shape 147"/>
          <p:cNvSpPr txBox="1"/>
          <p:nvPr/>
        </p:nvSpPr>
        <p:spPr>
          <a:xfrm>
            <a:off x="0" y="0"/>
            <a:ext cx="9144000" cy="6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  <a:highlight>
                  <a:srgbClr val="0B5394"/>
                </a:highlight>
              </a:rPr>
              <a:t>Graduation Rate </a:t>
            </a:r>
            <a:endParaRPr sz="28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48" name="Shape 148"/>
          <p:cNvGraphicFramePr/>
          <p:nvPr/>
        </p:nvGraphicFramePr>
        <p:xfrm>
          <a:off x="16375" y="59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520950"/>
                <a:gridCol w="1647575"/>
                <a:gridCol w="1647575"/>
                <a:gridCol w="1647575"/>
                <a:gridCol w="1647575"/>
              </a:tblGrid>
              <a:tr h="700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Granite Ridge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Border Schools Rank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300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SPED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15.40%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00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FR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37.70%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29.50%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State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75.50%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94.20%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77.20%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93.00%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77.90%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94.30%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79.80%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92.20%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81.20%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92.90%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81.90%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92.90%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75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82.20%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92.60%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Shape 153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54" name="Shape 154"/>
          <p:cNvSpPr txBox="1"/>
          <p:nvPr/>
        </p:nvSpPr>
        <p:spPr>
          <a:xfrm>
            <a:off x="0" y="0"/>
            <a:ext cx="9144000" cy="6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  <a:highlight>
                  <a:srgbClr val="0B5394"/>
                </a:highlight>
              </a:rPr>
              <a:t>Drop Out Rate </a:t>
            </a:r>
            <a:endParaRPr sz="28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155" name="Shape 155"/>
          <p:cNvGraphicFramePr/>
          <p:nvPr/>
        </p:nvGraphicFramePr>
        <p:xfrm>
          <a:off x="0" y="87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758650"/>
                <a:gridCol w="1270750"/>
                <a:gridCol w="1101950"/>
                <a:gridCol w="2384975"/>
                <a:gridCol w="2565100"/>
              </a:tblGrid>
              <a:tr h="35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SPED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15.40%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15.20%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563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2016/17 FR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37.70%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29</a:t>
                      </a:r>
                      <a:r>
                        <a:rPr b="1" lang="en">
                          <a:solidFill>
                            <a:srgbClr val="FFFFFF"/>
                          </a:solidFill>
                        </a:rPr>
                        <a:t>.50%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State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Foley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Granite Ridge Rank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Border Schools Rank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2012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2013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2014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5.00%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0.00%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T1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5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5.20%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0.70%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1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2016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5.50%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2.50%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50" y="0"/>
            <a:ext cx="8955700" cy="9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Shape 161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62" name="Shape 162"/>
          <p:cNvSpPr txBox="1"/>
          <p:nvPr/>
        </p:nvSpPr>
        <p:spPr>
          <a:xfrm>
            <a:off x="75100" y="868375"/>
            <a:ext cx="9018000" cy="42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highlight>
                  <a:srgbClr val="FFFF00"/>
                </a:highlight>
              </a:rPr>
              <a:t>District Staff Development</a:t>
            </a:r>
            <a:endParaRPr b="1" sz="2400">
              <a:highlight>
                <a:srgbClr val="FFFF00"/>
              </a:highlight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highlight>
                  <a:srgbClr val="FFFF00"/>
                </a:highlight>
              </a:rPr>
              <a:t>Areas of Focus 2016-17    </a:t>
            </a:r>
            <a:endParaRPr b="1" sz="2400">
              <a:highlight>
                <a:srgbClr val="FFFF00"/>
              </a:highlight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6.5 Hours		Training for Infinite Campus (Student </a:t>
            </a:r>
            <a:endParaRPr b="1" sz="2400"/>
          </a:p>
          <a:p>
            <a:pPr indent="457200" lvl="0" marL="182880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Information System)</a:t>
            </a:r>
            <a:endParaRPr b="1" sz="2400"/>
          </a:p>
          <a:p>
            <a:pPr indent="457200" lvl="0" marL="18288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6.0 Hours		Curriculum Review Teams (Learning Targets)</a:t>
            </a:r>
            <a:endParaRPr b="1"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2.0 Hours		Tuning Protocol (Peer Review of Lessons)</a:t>
            </a:r>
            <a:endParaRPr b="1"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1.0 Hours		Mental Health Training</a:t>
            </a:r>
            <a:endParaRPr b="1" sz="2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hape 42"/>
          <p:cNvCxnSpPr/>
          <p:nvPr/>
        </p:nvCxnSpPr>
        <p:spPr>
          <a:xfrm>
            <a:off x="26550" y="3881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43" name="Shape 43"/>
          <p:cNvSpPr txBox="1"/>
          <p:nvPr/>
        </p:nvSpPr>
        <p:spPr>
          <a:xfrm>
            <a:off x="-5250" y="-123650"/>
            <a:ext cx="9099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School Readiness (Pre-School)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44" name="Shape 44"/>
          <p:cNvGraphicFramePr/>
          <p:nvPr/>
        </p:nvGraphicFramePr>
        <p:xfrm>
          <a:off x="63" y="39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923750"/>
                <a:gridCol w="930025"/>
                <a:gridCol w="1070175"/>
                <a:gridCol w="257150"/>
                <a:gridCol w="840850"/>
                <a:gridCol w="1274000"/>
                <a:gridCol w="257150"/>
                <a:gridCol w="1261275"/>
                <a:gridCol w="1274000"/>
              </a:tblGrid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Number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2016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Number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2017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Number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2018</a:t>
                      </a:r>
                      <a:endParaRPr b="1" sz="12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Tested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Benchmark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Tested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Benchmark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Tested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Benchmark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All Students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61%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55%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Preschool 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70%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71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58%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 Preschool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53%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51%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Strategic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Strategic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Strategic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All Students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23%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23%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Preschool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18%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71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23%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 Preschool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26%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24%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Intensive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Intensive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Intensive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All Students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17%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143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22%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Preschool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12</a:t>
                      </a: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71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20%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4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 Preschool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76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21%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72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</a:rPr>
                        <a:t>25%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50" y="0"/>
            <a:ext cx="8955700" cy="9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Shape 168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69" name="Shape 169"/>
          <p:cNvSpPr txBox="1"/>
          <p:nvPr/>
        </p:nvSpPr>
        <p:spPr>
          <a:xfrm>
            <a:off x="45025" y="900400"/>
            <a:ext cx="90990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highlight>
                  <a:srgbClr val="0B5394"/>
                </a:highlight>
              </a:rPr>
              <a:t>World’s Best Workforce</a:t>
            </a:r>
            <a:endParaRPr sz="36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sp>
        <p:nvSpPr>
          <p:cNvPr id="170" name="Shape 170"/>
          <p:cNvSpPr txBox="1"/>
          <p:nvPr/>
        </p:nvSpPr>
        <p:spPr>
          <a:xfrm>
            <a:off x="45025" y="1683075"/>
            <a:ext cx="9099000" cy="32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School Readiness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Achievement Gap Reduction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Literacy by third grade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Career and College Readiness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Graduation Rate</a:t>
            </a:r>
            <a:endParaRPr sz="3600"/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" sz="3600">
                <a:solidFill>
                  <a:schemeClr val="dk1"/>
                </a:solidFill>
              </a:rPr>
              <a:t>Staff Development Plan</a:t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hape 49"/>
          <p:cNvCxnSpPr/>
          <p:nvPr/>
        </p:nvCxnSpPr>
        <p:spPr>
          <a:xfrm>
            <a:off x="-1200" y="550575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50" name="Shape 50"/>
          <p:cNvSpPr txBox="1"/>
          <p:nvPr/>
        </p:nvSpPr>
        <p:spPr>
          <a:xfrm>
            <a:off x="-5250" y="0"/>
            <a:ext cx="9099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School Readiness (Pre-School)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51" name="Shape 51"/>
          <p:cNvGraphicFramePr/>
          <p:nvPr/>
        </p:nvGraphicFramePr>
        <p:xfrm>
          <a:off x="31375" y="600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977300"/>
                <a:gridCol w="924450"/>
                <a:gridCol w="1065700"/>
                <a:gridCol w="257150"/>
                <a:gridCol w="847425"/>
                <a:gridCol w="1271125"/>
                <a:gridCol w="257150"/>
                <a:gridCol w="1271125"/>
                <a:gridCol w="1283975"/>
              </a:tblGrid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Preschool Breakdown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2016</a:t>
                      </a:r>
                      <a:endParaRPr b="1"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2017</a:t>
                      </a:r>
                      <a:endParaRPr b="1"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2017</a:t>
                      </a:r>
                      <a:endParaRPr b="1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FF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55%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39%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626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Non 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73%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57%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Preschool Breakdown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18%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17%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NonSpecial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18%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24%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Preschool Breakdown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27%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18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44%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482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Non-Special Education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9%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125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19%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57" name="Shape 57"/>
          <p:cNvSpPr txBox="1"/>
          <p:nvPr/>
        </p:nvSpPr>
        <p:spPr>
          <a:xfrm>
            <a:off x="-5250" y="101300"/>
            <a:ext cx="9099000" cy="5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School Readiness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58" name="Shape 58"/>
          <p:cNvGraphicFramePr/>
          <p:nvPr/>
        </p:nvGraphicFramePr>
        <p:xfrm>
          <a:off x="-3900" y="8077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1557725"/>
                <a:gridCol w="1064950"/>
                <a:gridCol w="1689625"/>
                <a:gridCol w="2216225"/>
                <a:gridCol w="2567775"/>
              </a:tblGrid>
              <a:tr h="369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FALL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K DATA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1 (80%)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2 (15%)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3 (5%)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559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DIBELS 6th Edition</a:t>
                      </a:r>
                      <a:endParaRPr b="1"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Students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At or Above Benchmark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Below Benchmark/ Strategic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Well Below Benchmark/ Intensive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2009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17.00%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17.00%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29.00%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16.00%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69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DIBELS 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Former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Goals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128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53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56.00%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23.00%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78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51.50%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24.50%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278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Fall 2016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139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57.56%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25.18%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17.26%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hape 63"/>
          <p:cNvCxnSpPr/>
          <p:nvPr/>
        </p:nvCxnSpPr>
        <p:spPr>
          <a:xfrm>
            <a:off x="98800" y="535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64" name="Shape 64"/>
          <p:cNvSpPr txBox="1"/>
          <p:nvPr/>
        </p:nvSpPr>
        <p:spPr>
          <a:xfrm>
            <a:off x="22500" y="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School Readiness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65" name="Shape 65"/>
          <p:cNvGraphicFramePr/>
          <p:nvPr/>
        </p:nvGraphicFramePr>
        <p:xfrm>
          <a:off x="102650" y="546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032825"/>
                <a:gridCol w="1042225"/>
                <a:gridCol w="1558450"/>
                <a:gridCol w="1905500"/>
                <a:gridCol w="2399700"/>
              </a:tblGrid>
              <a:tr h="36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WINTER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1</a:t>
                      </a:r>
                      <a:endParaRPr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2</a:t>
                      </a:r>
                      <a:endParaRPr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3</a:t>
                      </a:r>
                      <a:endParaRPr sz="18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5200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DIBELS 6th Edition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Students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At or Above Benchmark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Below Benchmark/ Strategic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Well Below Benchmark/ Intensive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2009/2010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115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70.00%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19.00%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10.00%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2010/2011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74.00%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2011/2012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137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2012/2013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79.00%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17.00%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205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DIBELS 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Former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Goals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2013/2014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129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34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Winter 2014/2015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0.00%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6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Winter 2015/2016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93.50%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3.50%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6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Winter 2016/2017</a:t>
                      </a:r>
                      <a:endParaRPr b="1" sz="1800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94.33%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4.26%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1.41%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hape 70"/>
          <p:cNvCxnSpPr/>
          <p:nvPr/>
        </p:nvCxnSpPr>
        <p:spPr>
          <a:xfrm>
            <a:off x="22850" y="647025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1" name="Shape 71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School Readiness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72" name="Shape 72"/>
          <p:cNvGraphicFramePr/>
          <p:nvPr/>
        </p:nvGraphicFramePr>
        <p:xfrm>
          <a:off x="22850" y="647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077625"/>
                <a:gridCol w="1145725"/>
                <a:gridCol w="1466225"/>
                <a:gridCol w="1959000"/>
                <a:gridCol w="2487075"/>
              </a:tblGrid>
              <a:tr h="37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SPRING</a:t>
                      </a:r>
                      <a:endParaRPr sz="18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1 (80%)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2 (15%)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Tier 3 (5%)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9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DIBELS 6th Edition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Students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At or Above Benchmark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Below Benchmark/ Strategic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Well Below Benchmark/ Intensive</a:t>
                      </a:r>
                      <a:endParaRPr b="1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15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117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80.00%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15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2011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76.00%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15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2012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137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96.00%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2.00%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15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129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90.00%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151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DIBELS 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Former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Goals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43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129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5.00%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443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Spring 2015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134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87.00%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7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Spring 2016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120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91.00%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6.00%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3.00%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  <a:tr h="37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chemeClr val="dk1"/>
                          </a:solidFill>
                        </a:rPr>
                        <a:t>Spring 2017</a:t>
                      </a:r>
                      <a:endParaRPr b="1" sz="1800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143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83.92%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14.68%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1.40%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hape 77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8" name="Shape 78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79" name="Shape 79"/>
          <p:cNvGraphicFramePr/>
          <p:nvPr/>
        </p:nvGraphicFramePr>
        <p:xfrm>
          <a:off x="0" y="87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2420350"/>
                <a:gridCol w="1970825"/>
                <a:gridCol w="4686475"/>
              </a:tblGrid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Student Group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State Math (2017)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Foley Math (2017)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American Indian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30.9%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Asian Pacific Islander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57.0%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Hispanic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35.7%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40.0%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Black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29.1%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White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67.6%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69.7%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43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70.3%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Female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68.4%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65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Special Education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29.9%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36.5%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34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Free and Reduced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38.5%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54.5%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hape 84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85" name="Shape 85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86" name="Shape 86"/>
          <p:cNvGraphicFramePr/>
          <p:nvPr/>
        </p:nvGraphicFramePr>
        <p:xfrm>
          <a:off x="129425" y="80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3912400"/>
                <a:gridCol w="2507975"/>
                <a:gridCol w="2507975"/>
              </a:tblGrid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Student Group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State Reading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Foley Reading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American Indian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35.8%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Asian Pacific Islander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52.8%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Hispanic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38.4%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46.2%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Black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34.0%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White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68.8%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65.9%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48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56.4%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61.8%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Female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64.2%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70.5%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271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Special Education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30.4%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32.1%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45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Free and Reduced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40.9%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49.5%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Shape 91"/>
          <p:cNvCxnSpPr/>
          <p:nvPr/>
        </p:nvCxnSpPr>
        <p:spPr>
          <a:xfrm>
            <a:off x="-1200" y="807750"/>
            <a:ext cx="9090900" cy="11100"/>
          </a:xfrm>
          <a:prstGeom prst="straightConnector1">
            <a:avLst/>
          </a:prstGeom>
          <a:noFill/>
          <a:ln cap="flat" cmpd="sng" w="76200">
            <a:solidFill>
              <a:srgbClr val="0B5394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2" name="Shape 92"/>
          <p:cNvSpPr txBox="1"/>
          <p:nvPr/>
        </p:nvSpPr>
        <p:spPr>
          <a:xfrm>
            <a:off x="-5250" y="101300"/>
            <a:ext cx="9099000" cy="6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highlight>
                  <a:srgbClr val="0B5394"/>
                </a:highlight>
              </a:rPr>
              <a:t>Achievement Gap Reduction</a:t>
            </a:r>
            <a:endParaRPr sz="3000">
              <a:solidFill>
                <a:srgbClr val="FFFFFF"/>
              </a:solidFill>
              <a:highlight>
                <a:srgbClr val="0B5394"/>
              </a:highlight>
            </a:endParaRPr>
          </a:p>
        </p:txBody>
      </p:sp>
      <p:graphicFrame>
        <p:nvGraphicFramePr>
          <p:cNvPr id="93" name="Shape 93"/>
          <p:cNvGraphicFramePr/>
          <p:nvPr/>
        </p:nvGraphicFramePr>
        <p:xfrm>
          <a:off x="0" y="91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{169DA896-CD73-4409-80EE-2791C84B82DD}</a:tableStyleId>
              </a:tblPr>
              <a:tblGrid>
                <a:gridCol w="3675675"/>
                <a:gridCol w="2702700"/>
                <a:gridCol w="2702700"/>
              </a:tblGrid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Student Group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State Science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Foley Science</a:t>
                      </a:r>
                      <a:endParaRPr b="1"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00"/>
                    </a:solidFill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American Indian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28.7%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Asian Pacific Islander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47.4%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Hispanic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29.8%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Black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23.7%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X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White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63.1%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60.0%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109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54.9%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60.6%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Female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53.5%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58.2%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191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4A86E8"/>
                    </a:solidFill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Special Education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30.2%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21.4%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379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Free and Reduced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33.9%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45.3%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